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79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8" r:id="rId20"/>
    <p:sldId id="273" r:id="rId21"/>
    <p:sldId id="274" r:id="rId22"/>
    <p:sldId id="275" r:id="rId23"/>
    <p:sldId id="276" r:id="rId24"/>
    <p:sldId id="277" r:id="rId25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9582" autoAdjust="0"/>
  </p:normalViewPr>
  <p:slideViewPr>
    <p:cSldViewPr>
      <p:cViewPr varScale="1">
        <p:scale>
          <a:sx n="69" d="100"/>
          <a:sy n="69" d="100"/>
        </p:scale>
        <p:origin x="2736" y="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7628D-D412-48FD-8DB7-174EC9F1010D}" type="datetimeFigureOut">
              <a:rPr lang="nl-NL" smtClean="0"/>
              <a:t>21-10-2017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B3CFC-0785-4C6A-BA2C-F5D8EB62290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075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thank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for joining.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520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Motor board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Drives the motors.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dirty="0" err="1" smtClean="0"/>
              <a:t>Provides</a:t>
            </a:r>
            <a:r>
              <a:rPr lang="nl-NL" dirty="0" smtClean="0"/>
              <a:t> </a:t>
            </a:r>
            <a:r>
              <a:rPr lang="nl-NL" dirty="0" err="1" smtClean="0"/>
              <a:t>current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Sensorshield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Arduino</a:t>
            </a:r>
            <a:r>
              <a:rPr lang="nl-NL" baseline="0" dirty="0" smtClean="0"/>
              <a:t> board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2249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 sensors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 wheels with slots.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Infrared beam and sensor.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 gives signal to the Arduino.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Bending pins to accommodate position.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slots in index wheel free.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3230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 and servo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lot of small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screws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nuts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4845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 case and switch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extra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case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voltage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drop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low on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batteries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(6 volts)</a:t>
            </a:r>
          </a:p>
          <a:p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put in 2 more (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 volts). The switch (a different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soldered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case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wiring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cases.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 the batteries in until ready and checked.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0463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 batteries.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on, LED’s (OK), no LED’s (switch off).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ChallengeBotTest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 (program).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 cannot see motor direction.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2033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 IDE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 for free.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Programming in C / C++.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 available for Visual studio (both free)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1991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Robot Hello World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layers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layer, behavior.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 layer Basic commands: Drive straight, Turn, Stop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 layer hardware drivers.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574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Measuring Distance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Real </a:t>
            </a:r>
            <a:r>
              <a:rPr lang="nl-NL" dirty="0" err="1" smtClean="0"/>
              <a:t>world</a:t>
            </a:r>
            <a:r>
              <a:rPr lang="nl-NL" dirty="0" smtClean="0"/>
              <a:t> </a:t>
            </a:r>
            <a:r>
              <a:rPr lang="nl-NL" dirty="0" err="1" smtClean="0"/>
              <a:t>problems</a:t>
            </a:r>
            <a:endParaRPr lang="nl-NL" dirty="0" smtClean="0"/>
          </a:p>
          <a:p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angle (45) degrees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Sound reflection up to 45 degrees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visible till approx. 50 cm.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Echo time   #define ECHODELAY 30 //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8775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Motor control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H-Bridge (forward / reverse)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PWM (Pulse Width Modulation) (0 – 255)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6269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Servo</a:t>
            </a:r>
            <a:r>
              <a:rPr lang="nl-NL" dirty="0" smtClean="0"/>
              <a:t> control: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pwm</a:t>
            </a:r>
            <a:r>
              <a:rPr lang="nl-NL" baseline="0" dirty="0" smtClean="0"/>
              <a:t> </a:t>
            </a:r>
            <a:r>
              <a:rPr lang="nl-NL" baseline="0" dirty="0" err="1" smtClean="0"/>
              <a:t>value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converts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position</a:t>
            </a:r>
            <a:r>
              <a:rPr lang="nl-NL" baseline="0" dirty="0" smtClean="0"/>
              <a:t>. </a:t>
            </a:r>
          </a:p>
          <a:p>
            <a:r>
              <a:rPr lang="nl-NL" dirty="0" err="1" smtClean="0"/>
              <a:t>Formal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between</a:t>
            </a:r>
            <a:r>
              <a:rPr lang="nl-NL" baseline="0" dirty="0" smtClean="0"/>
              <a:t> 1 ms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2 ms but </a:t>
            </a:r>
            <a:r>
              <a:rPr lang="nl-NL" baseline="0" dirty="0" err="1" smtClean="0"/>
              <a:t>actual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values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differ</a:t>
            </a:r>
            <a:r>
              <a:rPr lang="nl-NL" baseline="0" dirty="0" smtClean="0"/>
              <a:t>.</a:t>
            </a:r>
          </a:p>
          <a:p>
            <a:r>
              <a:rPr lang="nl-NL" baseline="0" dirty="0" smtClean="0"/>
              <a:t>We </a:t>
            </a:r>
            <a:r>
              <a:rPr lang="nl-NL" baseline="0" dirty="0" err="1" smtClean="0"/>
              <a:t>use</a:t>
            </a:r>
            <a:r>
              <a:rPr lang="nl-NL" baseline="0" dirty="0" smtClean="0"/>
              <a:t> hardware </a:t>
            </a:r>
            <a:r>
              <a:rPr lang="nl-NL" baseline="0" dirty="0" err="1" smtClean="0"/>
              <a:t>pwm</a:t>
            </a:r>
            <a:r>
              <a:rPr lang="nl-NL" baseline="0" dirty="0" smtClean="0"/>
              <a:t>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8675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by IKEA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IKEA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tested hundreds of times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not be assembled only the right way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4397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Controls speed and direction by switching off a fast motor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Motor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PWM Slow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 SLOWPWM 80 // PWM value for slow drive (experiment with setting for your robot)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Motor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PWM Fast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 FASTPWM 255 // PWM value for fast drive ( max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792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Interrupt callback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 sensor interrupt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Via callback to drive to controls speed and direction.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 drive with a scan function.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make it too long! Interrupt cascading, do analysis outside ISR.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0603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Behaviour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 700 mm. fast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 300 mm.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</a:t>
            </a: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found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 cm “look at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 180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Repeat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closer than 20 cm slow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closer than 5 cm stop (and wait)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gone: resume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5351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Square field.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number of targets to knock over.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touching the walls.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details when planning.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teams.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409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fun!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(don’t rush!)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4345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Robot Kit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Parts bought separately.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altered, some self-made. 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built in a multitude  of wrong ways.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Construction requires screwing, soldering, tie wraps and insulation tape.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engineering, you have to make it work 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1888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homebuilt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 Kits: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Expensive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Exotics (walkers, spiders) left alone two types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Collision avoidance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following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4778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Something more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Ultrasonic distance sensor (also on collision avoidance) 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“See”.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 the distance to an object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 a wall 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 an object</a:t>
            </a:r>
          </a:p>
          <a:p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 sensor.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 speed, distance and direction.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in a straight line.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 a certain angle.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Whatever you derive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8729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 in the instructions 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698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Soldering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Swiftly but hot enough to make the tin liquid. 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too long to prevent plastic form melting (stop after 3-4 sec max to cool down first).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Motors, Switch, Battery leads.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 for help.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6366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 board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main board.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Sits on top of two standoffs.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Hex /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screws (screwdrivers available)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6140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 Shield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Passes sensor, and motor/servo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 support the Arduino shield when mounting motor shield and fastening terminals.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3CFC-0785-4C6A-BA2C-F5D8EB62290C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403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D49A-9835-4EC3-B1A0-2F784F54EAA7}" type="datetimeFigureOut">
              <a:rPr lang="nl-NL" smtClean="0"/>
              <a:t>21-10-2017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14B1-97D8-40D9-8FE6-E0C3D7DCD2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169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D49A-9835-4EC3-B1A0-2F784F54EAA7}" type="datetimeFigureOut">
              <a:rPr lang="nl-NL" smtClean="0"/>
              <a:t>21-10-2017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14B1-97D8-40D9-8FE6-E0C3D7DCD2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208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D49A-9835-4EC3-B1A0-2F784F54EAA7}" type="datetimeFigureOut">
              <a:rPr lang="nl-NL" smtClean="0"/>
              <a:t>21-10-2017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14B1-97D8-40D9-8FE6-E0C3D7DCD2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051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D49A-9835-4EC3-B1A0-2F784F54EAA7}" type="datetimeFigureOut">
              <a:rPr lang="nl-NL" smtClean="0"/>
              <a:t>21-10-2017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14B1-97D8-40D9-8FE6-E0C3D7DCD2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554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D49A-9835-4EC3-B1A0-2F784F54EAA7}" type="datetimeFigureOut">
              <a:rPr lang="nl-NL" smtClean="0"/>
              <a:t>21-10-2017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14B1-97D8-40D9-8FE6-E0C3D7DCD2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276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D49A-9835-4EC3-B1A0-2F784F54EAA7}" type="datetimeFigureOut">
              <a:rPr lang="nl-NL" smtClean="0"/>
              <a:t>21-10-2017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14B1-97D8-40D9-8FE6-E0C3D7DCD2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6171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D49A-9835-4EC3-B1A0-2F784F54EAA7}" type="datetimeFigureOut">
              <a:rPr lang="nl-NL" smtClean="0"/>
              <a:t>21-10-2017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14B1-97D8-40D9-8FE6-E0C3D7DCD2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979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D49A-9835-4EC3-B1A0-2F784F54EAA7}" type="datetimeFigureOut">
              <a:rPr lang="nl-NL" smtClean="0"/>
              <a:t>21-10-2017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14B1-97D8-40D9-8FE6-E0C3D7DCD2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826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D49A-9835-4EC3-B1A0-2F784F54EAA7}" type="datetimeFigureOut">
              <a:rPr lang="nl-NL" smtClean="0"/>
              <a:t>21-10-2017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14B1-97D8-40D9-8FE6-E0C3D7DCD2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846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D49A-9835-4EC3-B1A0-2F784F54EAA7}" type="datetimeFigureOut">
              <a:rPr lang="nl-NL" smtClean="0"/>
              <a:t>21-10-2017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14B1-97D8-40D9-8FE6-E0C3D7DCD2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0929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D49A-9835-4EC3-B1A0-2F784F54EAA7}" type="datetimeFigureOut">
              <a:rPr lang="nl-NL" smtClean="0"/>
              <a:t>21-10-2017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14B1-97D8-40D9-8FE6-E0C3D7DCD2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4563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3D49A-9835-4EC3-B1A0-2F784F54EAA7}" type="datetimeFigureOut">
              <a:rPr lang="nl-NL" smtClean="0"/>
              <a:t>21-10-2017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114B1-97D8-40D9-8FE6-E0C3D7DCD2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42438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5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67544" y="908720"/>
            <a:ext cx="7772400" cy="1470025"/>
          </a:xfrm>
        </p:spPr>
        <p:txBody>
          <a:bodyPr/>
          <a:lstStyle/>
          <a:p>
            <a:pPr algn="l"/>
            <a:r>
              <a:rPr lang="nl-NL" sz="2400" dirty="0" smtClean="0"/>
              <a:t>AUTONOMOUS ROBOT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>
                <a:solidFill>
                  <a:srgbClr val="FFFF00"/>
                </a:solidFill>
              </a:rPr>
              <a:t>CHALLENGE</a:t>
            </a:r>
            <a:endParaRPr lang="nl-NL" dirty="0">
              <a:solidFill>
                <a:srgbClr val="FFFF00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11560" y="5733256"/>
            <a:ext cx="7920880" cy="1752600"/>
          </a:xfrm>
        </p:spPr>
        <p:txBody>
          <a:bodyPr/>
          <a:lstStyle/>
          <a:p>
            <a:pPr algn="l"/>
            <a:r>
              <a:rPr lang="nl-NL" dirty="0" smtClean="0">
                <a:solidFill>
                  <a:srgbClr val="FF0000"/>
                </a:solidFill>
              </a:rPr>
              <a:t>Building </a:t>
            </a:r>
            <a:r>
              <a:rPr lang="nl-NL" dirty="0" err="1" smtClean="0">
                <a:solidFill>
                  <a:srgbClr val="FF0000"/>
                </a:solidFill>
              </a:rPr>
              <a:t>and</a:t>
            </a:r>
            <a:r>
              <a:rPr lang="nl-NL" dirty="0" smtClean="0">
                <a:solidFill>
                  <a:srgbClr val="FF0000"/>
                </a:solidFill>
              </a:rPr>
              <a:t> </a:t>
            </a:r>
            <a:r>
              <a:rPr lang="nl-NL" dirty="0" err="1" smtClean="0">
                <a:solidFill>
                  <a:srgbClr val="FF0000"/>
                </a:solidFill>
              </a:rPr>
              <a:t>programming</a:t>
            </a:r>
            <a:r>
              <a:rPr lang="nl-NL" dirty="0" smtClean="0">
                <a:solidFill>
                  <a:srgbClr val="FF0000"/>
                </a:solidFill>
              </a:rPr>
              <a:t> </a:t>
            </a:r>
            <a:r>
              <a:rPr lang="nl-NL" dirty="0" err="1" smtClean="0">
                <a:solidFill>
                  <a:srgbClr val="FF0000"/>
                </a:solidFill>
              </a:rPr>
              <a:t>your</a:t>
            </a:r>
            <a:r>
              <a:rPr lang="nl-NL" dirty="0" smtClean="0">
                <a:solidFill>
                  <a:srgbClr val="FF0000"/>
                </a:solidFill>
              </a:rPr>
              <a:t> </a:t>
            </a:r>
            <a:r>
              <a:rPr lang="nl-NL" dirty="0" err="1" smtClean="0">
                <a:solidFill>
                  <a:srgbClr val="FF0000"/>
                </a:solidFill>
              </a:rPr>
              <a:t>own</a:t>
            </a:r>
            <a:r>
              <a:rPr lang="nl-NL" dirty="0" smtClean="0">
                <a:solidFill>
                  <a:srgbClr val="FF0000"/>
                </a:solidFill>
              </a:rPr>
              <a:t> robot</a:t>
            </a: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8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Motor Board</a:t>
            </a:r>
            <a:endParaRPr lang="nl-NL" dirty="0"/>
          </a:p>
        </p:txBody>
      </p:sp>
      <p:pic>
        <p:nvPicPr>
          <p:cNvPr id="1026" name="Picture 2" descr="Gerelateerde afbeel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96752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7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66" y="1268760"/>
            <a:ext cx="7125665" cy="42514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Speed Sensors</a:t>
            </a:r>
            <a:endParaRPr lang="nl-NL" dirty="0"/>
          </a:p>
        </p:txBody>
      </p:sp>
      <p:cxnSp>
        <p:nvCxnSpPr>
          <p:cNvPr id="5" name="Rechte verbindingslijn 4"/>
          <p:cNvCxnSpPr/>
          <p:nvPr/>
        </p:nvCxnSpPr>
        <p:spPr>
          <a:xfrm>
            <a:off x="2038108" y="2460810"/>
            <a:ext cx="3758028" cy="248035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/>
          <p:cNvCxnSpPr/>
          <p:nvPr/>
        </p:nvCxnSpPr>
        <p:spPr>
          <a:xfrm>
            <a:off x="1979712" y="2460810"/>
            <a:ext cx="3960440" cy="19042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/>
          <p:cNvCxnSpPr/>
          <p:nvPr/>
        </p:nvCxnSpPr>
        <p:spPr>
          <a:xfrm>
            <a:off x="5436096" y="4104447"/>
            <a:ext cx="0" cy="521314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99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Distance</a:t>
            </a:r>
            <a:r>
              <a:rPr lang="nl-NL" dirty="0" smtClean="0"/>
              <a:t> Sensor/</a:t>
            </a:r>
            <a:r>
              <a:rPr lang="nl-NL" dirty="0" err="1" smtClean="0"/>
              <a:t>Servo</a:t>
            </a:r>
            <a:endParaRPr lang="nl-NL" dirty="0"/>
          </a:p>
        </p:txBody>
      </p:sp>
      <p:pic>
        <p:nvPicPr>
          <p:cNvPr id="2050" name="Picture 2" descr="http://img.dxcdn.com/productimages/sku_392018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00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Battery</a:t>
            </a:r>
            <a:r>
              <a:rPr lang="nl-NL" dirty="0" smtClean="0"/>
              <a:t>  case </a:t>
            </a:r>
            <a:r>
              <a:rPr lang="nl-NL" dirty="0" err="1" smtClean="0"/>
              <a:t>and</a:t>
            </a:r>
            <a:r>
              <a:rPr lang="nl-NL" dirty="0" smtClean="0"/>
              <a:t> Switch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927" y="1417638"/>
            <a:ext cx="5658146" cy="424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0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Testing</a:t>
            </a:r>
            <a:endParaRPr lang="nl-NL" dirty="0"/>
          </a:p>
        </p:txBody>
      </p:sp>
      <p:grpSp>
        <p:nvGrpSpPr>
          <p:cNvPr id="3" name="Groep 2"/>
          <p:cNvGrpSpPr/>
          <p:nvPr/>
        </p:nvGrpSpPr>
        <p:grpSpPr>
          <a:xfrm rot="5400000">
            <a:off x="2699792" y="1556792"/>
            <a:ext cx="3384377" cy="4680522"/>
            <a:chOff x="2339752" y="4077072"/>
            <a:chExt cx="1008112" cy="108011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" name="Vrije vorm 3"/>
            <p:cNvSpPr/>
            <p:nvPr/>
          </p:nvSpPr>
          <p:spPr>
            <a:xfrm>
              <a:off x="2434856" y="4077072"/>
              <a:ext cx="850604" cy="1080119"/>
            </a:xfrm>
            <a:custGeom>
              <a:avLst/>
              <a:gdLst>
                <a:gd name="connsiteX0" fmla="*/ 116958 w 850604"/>
                <a:gd name="connsiteY0" fmla="*/ 797442 h 925032"/>
                <a:gd name="connsiteX1" fmla="*/ 116958 w 850604"/>
                <a:gd name="connsiteY1" fmla="*/ 191386 h 925032"/>
                <a:gd name="connsiteX2" fmla="*/ 0 w 850604"/>
                <a:gd name="connsiteY2" fmla="*/ 202018 h 925032"/>
                <a:gd name="connsiteX3" fmla="*/ 159488 w 850604"/>
                <a:gd name="connsiteY3" fmla="*/ 42530 h 925032"/>
                <a:gd name="connsiteX4" fmla="*/ 414670 w 850604"/>
                <a:gd name="connsiteY4" fmla="*/ 0 h 925032"/>
                <a:gd name="connsiteX5" fmla="*/ 637953 w 850604"/>
                <a:gd name="connsiteY5" fmla="*/ 21265 h 925032"/>
                <a:gd name="connsiteX6" fmla="*/ 850604 w 850604"/>
                <a:gd name="connsiteY6" fmla="*/ 180753 h 925032"/>
                <a:gd name="connsiteX7" fmla="*/ 712381 w 850604"/>
                <a:gd name="connsiteY7" fmla="*/ 202018 h 925032"/>
                <a:gd name="connsiteX8" fmla="*/ 712381 w 850604"/>
                <a:gd name="connsiteY8" fmla="*/ 808074 h 925032"/>
                <a:gd name="connsiteX9" fmla="*/ 606056 w 850604"/>
                <a:gd name="connsiteY9" fmla="*/ 914400 h 925032"/>
                <a:gd name="connsiteX10" fmla="*/ 414670 w 850604"/>
                <a:gd name="connsiteY10" fmla="*/ 925032 h 925032"/>
                <a:gd name="connsiteX11" fmla="*/ 255181 w 850604"/>
                <a:gd name="connsiteY11" fmla="*/ 925032 h 925032"/>
                <a:gd name="connsiteX12" fmla="*/ 116958 w 850604"/>
                <a:gd name="connsiteY12" fmla="*/ 797442 h 92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0604" h="925032">
                  <a:moveTo>
                    <a:pt x="116958" y="797442"/>
                  </a:moveTo>
                  <a:lnTo>
                    <a:pt x="116958" y="191386"/>
                  </a:lnTo>
                  <a:lnTo>
                    <a:pt x="0" y="202018"/>
                  </a:lnTo>
                  <a:lnTo>
                    <a:pt x="159488" y="42530"/>
                  </a:lnTo>
                  <a:lnTo>
                    <a:pt x="414670" y="0"/>
                  </a:lnTo>
                  <a:lnTo>
                    <a:pt x="637953" y="21265"/>
                  </a:lnTo>
                  <a:lnTo>
                    <a:pt x="850604" y="180753"/>
                  </a:lnTo>
                  <a:lnTo>
                    <a:pt x="712381" y="202018"/>
                  </a:lnTo>
                  <a:lnTo>
                    <a:pt x="712381" y="808074"/>
                  </a:lnTo>
                  <a:lnTo>
                    <a:pt x="606056" y="914400"/>
                  </a:lnTo>
                  <a:lnTo>
                    <a:pt x="414670" y="925032"/>
                  </a:lnTo>
                  <a:lnTo>
                    <a:pt x="255181" y="925032"/>
                  </a:lnTo>
                  <a:lnTo>
                    <a:pt x="116958" y="797442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" name="Afgeronde rechthoek 4"/>
            <p:cNvSpPr/>
            <p:nvPr/>
          </p:nvSpPr>
          <p:spPr>
            <a:xfrm>
              <a:off x="3203848" y="4437112"/>
              <a:ext cx="144016" cy="3600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" name="Afgeronde rechthoek 5"/>
            <p:cNvSpPr/>
            <p:nvPr/>
          </p:nvSpPr>
          <p:spPr>
            <a:xfrm>
              <a:off x="2339752" y="4437112"/>
              <a:ext cx="144016" cy="3600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8" name="Ovaal 7"/>
          <p:cNvSpPr/>
          <p:nvPr/>
        </p:nvSpPr>
        <p:spPr>
          <a:xfrm>
            <a:off x="4139952" y="2852936"/>
            <a:ext cx="576064" cy="57606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3</a:t>
            </a:r>
            <a:endParaRPr lang="nl-NL" dirty="0"/>
          </a:p>
        </p:txBody>
      </p:sp>
      <p:sp>
        <p:nvSpPr>
          <p:cNvPr id="9" name="Ovaal 8"/>
          <p:cNvSpPr/>
          <p:nvPr/>
        </p:nvSpPr>
        <p:spPr>
          <a:xfrm>
            <a:off x="3347864" y="5301208"/>
            <a:ext cx="576064" cy="57606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4</a:t>
            </a:r>
          </a:p>
        </p:txBody>
      </p:sp>
      <p:sp>
        <p:nvSpPr>
          <p:cNvPr id="10" name="Ovaal 9"/>
          <p:cNvSpPr/>
          <p:nvPr/>
        </p:nvSpPr>
        <p:spPr>
          <a:xfrm>
            <a:off x="4139952" y="4365104"/>
            <a:ext cx="576064" cy="57606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5</a:t>
            </a:r>
          </a:p>
        </p:txBody>
      </p:sp>
      <p:sp>
        <p:nvSpPr>
          <p:cNvPr id="11" name="Ovaal 10"/>
          <p:cNvSpPr/>
          <p:nvPr/>
        </p:nvSpPr>
        <p:spPr>
          <a:xfrm>
            <a:off x="6444208" y="3573016"/>
            <a:ext cx="576064" cy="57606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6</a:t>
            </a:r>
            <a:endParaRPr lang="nl-NL" dirty="0"/>
          </a:p>
        </p:txBody>
      </p:sp>
      <p:sp>
        <p:nvSpPr>
          <p:cNvPr id="12" name="Rechthoek 11"/>
          <p:cNvSpPr/>
          <p:nvPr/>
        </p:nvSpPr>
        <p:spPr>
          <a:xfrm>
            <a:off x="2267744" y="3356992"/>
            <a:ext cx="1584176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/>
          <p:cNvSpPr/>
          <p:nvPr/>
        </p:nvSpPr>
        <p:spPr>
          <a:xfrm>
            <a:off x="3275856" y="3861048"/>
            <a:ext cx="576064" cy="57606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1</a:t>
            </a:r>
            <a:endParaRPr lang="nl-NL" dirty="0"/>
          </a:p>
        </p:txBody>
      </p:sp>
      <p:sp>
        <p:nvSpPr>
          <p:cNvPr id="13" name="Ovaal 12"/>
          <p:cNvSpPr/>
          <p:nvPr/>
        </p:nvSpPr>
        <p:spPr>
          <a:xfrm>
            <a:off x="3563888" y="1916832"/>
            <a:ext cx="576064" cy="57606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2</a:t>
            </a:r>
          </a:p>
        </p:txBody>
      </p:sp>
      <p:sp>
        <p:nvSpPr>
          <p:cNvPr id="18" name="Rechthoek 17"/>
          <p:cNvSpPr/>
          <p:nvPr/>
        </p:nvSpPr>
        <p:spPr>
          <a:xfrm flipH="1">
            <a:off x="5652120" y="3717032"/>
            <a:ext cx="512440" cy="27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6084168" y="3573016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14"/>
          <p:cNvSpPr/>
          <p:nvPr/>
        </p:nvSpPr>
        <p:spPr>
          <a:xfrm>
            <a:off x="6084168" y="3933056"/>
            <a:ext cx="216024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/>
          <p:cNvSpPr/>
          <p:nvPr/>
        </p:nvSpPr>
        <p:spPr>
          <a:xfrm>
            <a:off x="6012160" y="3501008"/>
            <a:ext cx="7200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al 16"/>
          <p:cNvSpPr/>
          <p:nvPr/>
        </p:nvSpPr>
        <p:spPr>
          <a:xfrm>
            <a:off x="5292080" y="4005064"/>
            <a:ext cx="576064" cy="57606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1244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Arduino</a:t>
            </a:r>
            <a:r>
              <a:rPr lang="nl-NL" dirty="0" smtClean="0"/>
              <a:t> IDE</a:t>
            </a:r>
            <a:endParaRPr lang="nl-NL" dirty="0"/>
          </a:p>
        </p:txBody>
      </p:sp>
      <p:pic>
        <p:nvPicPr>
          <p:cNvPr id="3074" name="Picture 2" descr="Afbeeldingsresultaat voor Arduino 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912" y="1417638"/>
            <a:ext cx="3628176" cy="445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7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Robot </a:t>
            </a:r>
            <a:r>
              <a:rPr lang="nl-NL" dirty="0" err="1" smtClean="0"/>
              <a:t>Hello</a:t>
            </a:r>
            <a:r>
              <a:rPr lang="nl-NL" dirty="0" smtClean="0"/>
              <a:t> World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1691680" y="2132856"/>
            <a:ext cx="5832648" cy="7920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BEHAVIOUR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691680" y="3068960"/>
            <a:ext cx="5832648" cy="7920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BASIC COMMANDS  </a:t>
            </a:r>
          </a:p>
        </p:txBody>
      </p:sp>
      <p:sp>
        <p:nvSpPr>
          <p:cNvPr id="7" name="Rechthoek 6"/>
          <p:cNvSpPr/>
          <p:nvPr/>
        </p:nvSpPr>
        <p:spPr>
          <a:xfrm>
            <a:off x="1691680" y="4005064"/>
            <a:ext cx="5832648" cy="7920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HARDWARE DRIVERS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7311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Measuring</a:t>
            </a:r>
            <a:r>
              <a:rPr lang="nl-NL" dirty="0" smtClean="0"/>
              <a:t> </a:t>
            </a:r>
            <a:r>
              <a:rPr lang="nl-NL" dirty="0" err="1" smtClean="0"/>
              <a:t>distance</a:t>
            </a:r>
            <a:endParaRPr lang="nl-NL" dirty="0"/>
          </a:p>
        </p:txBody>
      </p:sp>
      <p:pic>
        <p:nvPicPr>
          <p:cNvPr id="2050" name="Picture 2" descr="Afbeeldingsresultaat voor ultrasonic distance measure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63" y="1268760"/>
            <a:ext cx="404844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fbeeldingsresultaat voor ultrasonic distance measur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807" y="3933056"/>
            <a:ext cx="4070945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683568" y="4819671"/>
            <a:ext cx="36636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Pipe object </a:t>
            </a:r>
            <a:r>
              <a:rPr lang="en-US" dirty="0"/>
              <a:t>visible </a:t>
            </a:r>
            <a:r>
              <a:rPr lang="en-US" dirty="0" smtClean="0"/>
              <a:t>at </a:t>
            </a:r>
            <a:r>
              <a:rPr lang="en-US" dirty="0"/>
              <a:t>approx. 50 cm</a:t>
            </a:r>
            <a:r>
              <a:rPr lang="en-US" dirty="0" smtClean="0"/>
              <a:t>.</a:t>
            </a:r>
          </a:p>
          <a:p>
            <a:r>
              <a:rPr lang="en-US" dirty="0" smtClean="0"/>
              <a:t>Vison angle ± 45°</a:t>
            </a:r>
            <a:endParaRPr lang="nl-NL" dirty="0"/>
          </a:p>
          <a:p>
            <a:r>
              <a:rPr lang="en-US" dirty="0"/>
              <a:t>Echo time   #define ECHODELAY 30 //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4916170" y="1752017"/>
            <a:ext cx="41203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 smtClean="0"/>
              <a:t>Distance</a:t>
            </a:r>
            <a:r>
              <a:rPr lang="nl-NL" dirty="0" smtClean="0"/>
              <a:t> in cm = ({time </a:t>
            </a:r>
            <a:r>
              <a:rPr lang="nl-NL" dirty="0" err="1" smtClean="0"/>
              <a:t>to</a:t>
            </a:r>
            <a:r>
              <a:rPr lang="nl-NL" dirty="0" smtClean="0"/>
              <a:t> echo}/2)/29.14</a:t>
            </a:r>
          </a:p>
          <a:p>
            <a:r>
              <a:rPr lang="nl-NL" dirty="0" smtClean="0"/>
              <a:t>In 29.14 </a:t>
            </a:r>
            <a:r>
              <a:rPr lang="nl-NL" dirty="0" err="1"/>
              <a:t>μ</a:t>
            </a:r>
            <a:r>
              <a:rPr lang="nl-NL" dirty="0" err="1" smtClean="0"/>
              <a:t>s</a:t>
            </a:r>
            <a:r>
              <a:rPr lang="nl-NL" dirty="0" smtClean="0"/>
              <a:t> sound </a:t>
            </a:r>
            <a:r>
              <a:rPr lang="nl-NL" dirty="0" err="1" smtClean="0"/>
              <a:t>travels</a:t>
            </a:r>
            <a:r>
              <a:rPr lang="nl-NL" dirty="0" smtClean="0"/>
              <a:t> 1 cm.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762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683568" y="1342656"/>
            <a:ext cx="4464496" cy="23042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Motor control</a:t>
            </a:r>
            <a:endParaRPr lang="nl-NL" dirty="0"/>
          </a:p>
        </p:txBody>
      </p:sp>
      <p:sp>
        <p:nvSpPr>
          <p:cNvPr id="3" name="Rechthoek 2"/>
          <p:cNvSpPr/>
          <p:nvPr/>
        </p:nvSpPr>
        <p:spPr>
          <a:xfrm>
            <a:off x="457200" y="4798022"/>
            <a:ext cx="3312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PWM </a:t>
            </a:r>
            <a:r>
              <a:rPr lang="en-US" dirty="0"/>
              <a:t>(Pulse Width Modulation) 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0 – 255)</a:t>
            </a:r>
            <a:endParaRPr lang="nl-NL" dirty="0"/>
          </a:p>
        </p:txBody>
      </p:sp>
      <p:pic>
        <p:nvPicPr>
          <p:cNvPr id="1026" name="Picture 2" descr="Afbeeldingsresultaat voor h-brid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52163"/>
            <a:ext cx="3600400" cy="206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/>
          <p:cNvSpPr/>
          <p:nvPr/>
        </p:nvSpPr>
        <p:spPr>
          <a:xfrm>
            <a:off x="5494040" y="1956964"/>
            <a:ext cx="2822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H-Bridge (forward / reverse)</a:t>
            </a:r>
            <a:endParaRPr lang="nl-NL" dirty="0"/>
          </a:p>
        </p:txBody>
      </p:sp>
      <p:sp>
        <p:nvSpPr>
          <p:cNvPr id="8" name="Rechthoek 7"/>
          <p:cNvSpPr/>
          <p:nvPr/>
        </p:nvSpPr>
        <p:spPr>
          <a:xfrm>
            <a:off x="3851920" y="3933056"/>
            <a:ext cx="4464496" cy="23042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Afbeeldingsresultaat voor PW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149080"/>
            <a:ext cx="3888432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2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fbeeldingsresultaat voor serv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888840"/>
            <a:ext cx="2897510" cy="25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fbeeldingsresultaat voor servo contr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6258413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4"/>
          <p:cNvSpPr/>
          <p:nvPr/>
        </p:nvSpPr>
        <p:spPr>
          <a:xfrm>
            <a:off x="490673" y="5138004"/>
            <a:ext cx="3312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PWM Used for position </a:t>
            </a:r>
          </a:p>
          <a:p>
            <a:r>
              <a:rPr lang="en-US" dirty="0" smtClean="0"/>
              <a:t>(not speed</a:t>
            </a:r>
            <a:r>
              <a:rPr lang="en-US" dirty="0" smtClean="0"/>
              <a:t>)</a:t>
            </a:r>
          </a:p>
          <a:p>
            <a:endParaRPr lang="nl-NL" dirty="0"/>
          </a:p>
          <a:p>
            <a:r>
              <a:rPr lang="nl-NL" dirty="0" err="1" smtClean="0"/>
              <a:t>Init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values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/>
              <a:t>0</a:t>
            </a:r>
            <a:r>
              <a:rPr lang="nl-NL" dirty="0" smtClean="0"/>
              <a:t>°, 90°, 180°</a:t>
            </a:r>
            <a:endParaRPr lang="nl-NL" dirty="0"/>
          </a:p>
          <a:p>
            <a:r>
              <a:rPr lang="nl-NL" dirty="0" smtClean="0"/>
              <a:t>Get </a:t>
            </a:r>
            <a:r>
              <a:rPr lang="nl-NL" dirty="0" err="1" smtClean="0"/>
              <a:t>values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ChallengeBotTest</a:t>
            </a:r>
            <a:endParaRPr lang="nl-NL" dirty="0" smtClean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 smtClean="0"/>
              <a:t>Servo</a:t>
            </a:r>
            <a:r>
              <a:rPr lang="nl-NL" dirty="0" smtClean="0"/>
              <a:t> control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1597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IKEA</a:t>
            </a:r>
            <a:endParaRPr lang="nl-NL" dirty="0"/>
          </a:p>
        </p:txBody>
      </p:sp>
      <p:pic>
        <p:nvPicPr>
          <p:cNvPr id="3" name="Picture 2" descr="Afbeeldingsresultaat voor ik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791" y="1725670"/>
            <a:ext cx="6025560" cy="333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Rechte verbindingslijn 3"/>
          <p:cNvCxnSpPr/>
          <p:nvPr/>
        </p:nvCxnSpPr>
        <p:spPr>
          <a:xfrm>
            <a:off x="1142968" y="1334654"/>
            <a:ext cx="7151077" cy="3856893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/>
          <p:cNvCxnSpPr/>
          <p:nvPr/>
        </p:nvCxnSpPr>
        <p:spPr>
          <a:xfrm flipV="1">
            <a:off x="983534" y="1451885"/>
            <a:ext cx="7174523" cy="4001726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492896"/>
            <a:ext cx="4894134" cy="36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7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Rechte verbindingslijn met pijl 14"/>
          <p:cNvCxnSpPr/>
          <p:nvPr/>
        </p:nvCxnSpPr>
        <p:spPr>
          <a:xfrm>
            <a:off x="1403648" y="4647254"/>
            <a:ext cx="1584175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Drive</a:t>
            </a:r>
            <a:endParaRPr lang="nl-NL" dirty="0"/>
          </a:p>
        </p:txBody>
      </p:sp>
      <p:sp>
        <p:nvSpPr>
          <p:cNvPr id="3" name="Rechthoek 2"/>
          <p:cNvSpPr/>
          <p:nvPr/>
        </p:nvSpPr>
        <p:spPr>
          <a:xfrm>
            <a:off x="1187624" y="1772816"/>
            <a:ext cx="70567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// </a:t>
            </a:r>
            <a:r>
              <a:rPr lang="en-US" dirty="0" smtClean="0"/>
              <a:t>Motor </a:t>
            </a:r>
            <a:r>
              <a:rPr lang="en-US" dirty="0"/>
              <a:t>PWM </a:t>
            </a:r>
            <a:r>
              <a:rPr lang="en-US" dirty="0" smtClean="0"/>
              <a:t>Slow </a:t>
            </a:r>
            <a:r>
              <a:rPr lang="en-US" dirty="0" smtClean="0"/>
              <a:t>(get values from </a:t>
            </a:r>
            <a:r>
              <a:rPr lang="en-US" dirty="0" err="1" smtClean="0"/>
              <a:t>ChallengeBot</a:t>
            </a:r>
            <a:r>
              <a:rPr lang="en-US" dirty="0" err="1" smtClean="0"/>
              <a:t>Test</a:t>
            </a:r>
            <a:r>
              <a:rPr lang="en-US" dirty="0" smtClean="0"/>
              <a:t>)</a:t>
            </a:r>
            <a:endParaRPr lang="nl-NL" dirty="0"/>
          </a:p>
          <a:p>
            <a:r>
              <a:rPr lang="en-US" dirty="0" smtClean="0"/>
              <a:t>#</a:t>
            </a:r>
            <a:r>
              <a:rPr lang="en-US" dirty="0"/>
              <a:t>define SLOWPWM 80 // PWM value for slow drive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// </a:t>
            </a:r>
            <a:r>
              <a:rPr lang="en-US" dirty="0" smtClean="0"/>
              <a:t>Motor </a:t>
            </a:r>
            <a:r>
              <a:rPr lang="en-US" dirty="0"/>
              <a:t>PWM Fast</a:t>
            </a:r>
            <a:endParaRPr lang="nl-NL" dirty="0"/>
          </a:p>
          <a:p>
            <a:r>
              <a:rPr lang="en-US" dirty="0" smtClean="0"/>
              <a:t>#</a:t>
            </a:r>
            <a:r>
              <a:rPr lang="en-US" dirty="0"/>
              <a:t>define FASTPWM 255 // PWM value for fast drive ( max </a:t>
            </a:r>
            <a:r>
              <a:rPr lang="en-US" dirty="0" err="1" smtClean="0"/>
              <a:t>pwm</a:t>
            </a:r>
            <a:r>
              <a:rPr lang="en-US" dirty="0" smtClean="0"/>
              <a:t>=255 </a:t>
            </a:r>
            <a:r>
              <a:rPr lang="en-US" dirty="0"/>
              <a:t>)</a:t>
            </a:r>
            <a:endParaRPr lang="nl-NL" dirty="0"/>
          </a:p>
        </p:txBody>
      </p:sp>
      <p:cxnSp>
        <p:nvCxnSpPr>
          <p:cNvPr id="5" name="Rechte verbindingslijn met pijl 4"/>
          <p:cNvCxnSpPr/>
          <p:nvPr/>
        </p:nvCxnSpPr>
        <p:spPr>
          <a:xfrm flipV="1">
            <a:off x="4139952" y="4637650"/>
            <a:ext cx="3888432" cy="1153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/>
          <p:nvPr/>
        </p:nvCxnSpPr>
        <p:spPr>
          <a:xfrm>
            <a:off x="1475656" y="5517232"/>
            <a:ext cx="6624736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prstDash val="lgDashDot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ep 5"/>
          <p:cNvGrpSpPr/>
          <p:nvPr/>
        </p:nvGrpSpPr>
        <p:grpSpPr>
          <a:xfrm rot="5400000">
            <a:off x="1943707" y="4545125"/>
            <a:ext cx="1008112" cy="1080119"/>
            <a:chOff x="2339752" y="4077072"/>
            <a:chExt cx="1008112" cy="108011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" name="Vrije vorm 6"/>
            <p:cNvSpPr/>
            <p:nvPr/>
          </p:nvSpPr>
          <p:spPr>
            <a:xfrm>
              <a:off x="2434856" y="4077072"/>
              <a:ext cx="850604" cy="1080119"/>
            </a:xfrm>
            <a:custGeom>
              <a:avLst/>
              <a:gdLst>
                <a:gd name="connsiteX0" fmla="*/ 116958 w 850604"/>
                <a:gd name="connsiteY0" fmla="*/ 797442 h 925032"/>
                <a:gd name="connsiteX1" fmla="*/ 116958 w 850604"/>
                <a:gd name="connsiteY1" fmla="*/ 191386 h 925032"/>
                <a:gd name="connsiteX2" fmla="*/ 0 w 850604"/>
                <a:gd name="connsiteY2" fmla="*/ 202018 h 925032"/>
                <a:gd name="connsiteX3" fmla="*/ 159488 w 850604"/>
                <a:gd name="connsiteY3" fmla="*/ 42530 h 925032"/>
                <a:gd name="connsiteX4" fmla="*/ 414670 w 850604"/>
                <a:gd name="connsiteY4" fmla="*/ 0 h 925032"/>
                <a:gd name="connsiteX5" fmla="*/ 637953 w 850604"/>
                <a:gd name="connsiteY5" fmla="*/ 21265 h 925032"/>
                <a:gd name="connsiteX6" fmla="*/ 850604 w 850604"/>
                <a:gd name="connsiteY6" fmla="*/ 180753 h 925032"/>
                <a:gd name="connsiteX7" fmla="*/ 712381 w 850604"/>
                <a:gd name="connsiteY7" fmla="*/ 202018 h 925032"/>
                <a:gd name="connsiteX8" fmla="*/ 712381 w 850604"/>
                <a:gd name="connsiteY8" fmla="*/ 808074 h 925032"/>
                <a:gd name="connsiteX9" fmla="*/ 606056 w 850604"/>
                <a:gd name="connsiteY9" fmla="*/ 914400 h 925032"/>
                <a:gd name="connsiteX10" fmla="*/ 414670 w 850604"/>
                <a:gd name="connsiteY10" fmla="*/ 925032 h 925032"/>
                <a:gd name="connsiteX11" fmla="*/ 255181 w 850604"/>
                <a:gd name="connsiteY11" fmla="*/ 925032 h 925032"/>
                <a:gd name="connsiteX12" fmla="*/ 116958 w 850604"/>
                <a:gd name="connsiteY12" fmla="*/ 797442 h 92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0604" h="925032">
                  <a:moveTo>
                    <a:pt x="116958" y="797442"/>
                  </a:moveTo>
                  <a:lnTo>
                    <a:pt x="116958" y="191386"/>
                  </a:lnTo>
                  <a:lnTo>
                    <a:pt x="0" y="202018"/>
                  </a:lnTo>
                  <a:lnTo>
                    <a:pt x="159488" y="42530"/>
                  </a:lnTo>
                  <a:lnTo>
                    <a:pt x="414670" y="0"/>
                  </a:lnTo>
                  <a:lnTo>
                    <a:pt x="637953" y="21265"/>
                  </a:lnTo>
                  <a:lnTo>
                    <a:pt x="850604" y="180753"/>
                  </a:lnTo>
                  <a:lnTo>
                    <a:pt x="712381" y="202018"/>
                  </a:lnTo>
                  <a:lnTo>
                    <a:pt x="712381" y="808074"/>
                  </a:lnTo>
                  <a:lnTo>
                    <a:pt x="606056" y="914400"/>
                  </a:lnTo>
                  <a:lnTo>
                    <a:pt x="414670" y="925032"/>
                  </a:lnTo>
                  <a:lnTo>
                    <a:pt x="255181" y="925032"/>
                  </a:lnTo>
                  <a:lnTo>
                    <a:pt x="116958" y="797442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Afgeronde rechthoek 7"/>
            <p:cNvSpPr/>
            <p:nvPr/>
          </p:nvSpPr>
          <p:spPr>
            <a:xfrm>
              <a:off x="3203848" y="4437112"/>
              <a:ext cx="144016" cy="3600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Afgeronde rechthoek 8"/>
            <p:cNvSpPr/>
            <p:nvPr/>
          </p:nvSpPr>
          <p:spPr>
            <a:xfrm>
              <a:off x="2339752" y="4437112"/>
              <a:ext cx="144016" cy="3600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13" name="Rechte verbindingslijn met pijl 12"/>
          <p:cNvCxnSpPr/>
          <p:nvPr/>
        </p:nvCxnSpPr>
        <p:spPr>
          <a:xfrm flipV="1">
            <a:off x="2958020" y="4647254"/>
            <a:ext cx="1757996" cy="409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90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Interrupt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endParaRPr lang="nl-NL" dirty="0"/>
          </a:p>
        </p:txBody>
      </p:sp>
      <p:sp>
        <p:nvSpPr>
          <p:cNvPr id="3" name="Rechthoek 2"/>
          <p:cNvSpPr/>
          <p:nvPr/>
        </p:nvSpPr>
        <p:spPr>
          <a:xfrm>
            <a:off x="3059832" y="2909475"/>
            <a:ext cx="2376264" cy="15121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Interrupt</a:t>
            </a:r>
            <a:r>
              <a:rPr lang="nl-NL" dirty="0" smtClean="0"/>
              <a:t> service routine</a:t>
            </a:r>
            <a:endParaRPr lang="nl-NL" dirty="0"/>
          </a:p>
        </p:txBody>
      </p:sp>
      <p:sp>
        <p:nvSpPr>
          <p:cNvPr id="4" name="Rechthoek 3"/>
          <p:cNvSpPr/>
          <p:nvPr/>
        </p:nvSpPr>
        <p:spPr>
          <a:xfrm>
            <a:off x="6361841" y="2933535"/>
            <a:ext cx="2376264" cy="15121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Drive </a:t>
            </a:r>
          </a:p>
          <a:p>
            <a:pPr algn="ctr"/>
            <a:r>
              <a:rPr lang="nl-NL" dirty="0" smtClean="0"/>
              <a:t>Callback routine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746249"/>
            <a:ext cx="1355815" cy="1413103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457200" y="1646299"/>
            <a:ext cx="1522512" cy="41589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Main</a:t>
            </a:r>
            <a:endParaRPr lang="nl-NL" dirty="0" smtClean="0"/>
          </a:p>
          <a:p>
            <a:pPr algn="ctr"/>
            <a:r>
              <a:rPr lang="nl-NL" dirty="0" smtClean="0"/>
              <a:t>program</a:t>
            </a:r>
            <a:endParaRPr lang="nl-NL" dirty="0"/>
          </a:p>
        </p:txBody>
      </p:sp>
      <p:sp>
        <p:nvSpPr>
          <p:cNvPr id="11" name="Gelijkbenige driehoek 10"/>
          <p:cNvSpPr/>
          <p:nvPr/>
        </p:nvSpPr>
        <p:spPr>
          <a:xfrm>
            <a:off x="6853575" y="1538292"/>
            <a:ext cx="611801" cy="481581"/>
          </a:xfrm>
          <a:prstGeom prst="triangl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NL" sz="1600" dirty="0">
              <a:solidFill>
                <a:schemeClr val="bg1"/>
              </a:solidFill>
            </a:endParaRPr>
          </a:p>
        </p:txBody>
      </p:sp>
      <p:cxnSp>
        <p:nvCxnSpPr>
          <p:cNvPr id="14" name="Rechte verbindingslijn met pijl 13"/>
          <p:cNvCxnSpPr/>
          <p:nvPr/>
        </p:nvCxnSpPr>
        <p:spPr>
          <a:xfrm flipV="1">
            <a:off x="1979712" y="2933535"/>
            <a:ext cx="1080118" cy="5861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/>
          <p:cNvCxnSpPr>
            <a:stCxn id="3" idx="3"/>
          </p:cNvCxnSpPr>
          <p:nvPr/>
        </p:nvCxnSpPr>
        <p:spPr>
          <a:xfrm flipV="1">
            <a:off x="5436096" y="2909475"/>
            <a:ext cx="925745" cy="756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/>
          <p:cNvCxnSpPr>
            <a:endCxn id="3" idx="3"/>
          </p:cNvCxnSpPr>
          <p:nvPr/>
        </p:nvCxnSpPr>
        <p:spPr>
          <a:xfrm flipH="1" flipV="1">
            <a:off x="5436096" y="3665559"/>
            <a:ext cx="925745" cy="7801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/>
          <p:cNvCxnSpPr/>
          <p:nvPr/>
        </p:nvCxnSpPr>
        <p:spPr>
          <a:xfrm flipH="1" flipV="1">
            <a:off x="1953687" y="3519647"/>
            <a:ext cx="1106143" cy="9019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Boog 39"/>
          <p:cNvSpPr/>
          <p:nvPr/>
        </p:nvSpPr>
        <p:spPr>
          <a:xfrm>
            <a:off x="2411760" y="1932080"/>
            <a:ext cx="7720897" cy="2281867"/>
          </a:xfrm>
          <a:prstGeom prst="arc">
            <a:avLst>
              <a:gd name="adj1" fmla="val 10856259"/>
              <a:gd name="adj2" fmla="val 17687563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Tekstvak 40"/>
          <p:cNvSpPr txBox="1"/>
          <p:nvPr/>
        </p:nvSpPr>
        <p:spPr>
          <a:xfrm>
            <a:off x="7029471" y="1646299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smtClean="0">
                <a:solidFill>
                  <a:schemeClr val="bg1"/>
                </a:solidFill>
              </a:rPr>
              <a:t>!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47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Behaviour</a:t>
            </a:r>
            <a:endParaRPr lang="nl-NL" dirty="0"/>
          </a:p>
        </p:txBody>
      </p:sp>
      <p:grpSp>
        <p:nvGrpSpPr>
          <p:cNvPr id="3" name="Groep 2"/>
          <p:cNvGrpSpPr/>
          <p:nvPr/>
        </p:nvGrpSpPr>
        <p:grpSpPr>
          <a:xfrm rot="5400000">
            <a:off x="1439651" y="3032956"/>
            <a:ext cx="1008112" cy="1080119"/>
            <a:chOff x="2339752" y="4077072"/>
            <a:chExt cx="1008112" cy="108011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" name="Vrije vorm 3"/>
            <p:cNvSpPr/>
            <p:nvPr/>
          </p:nvSpPr>
          <p:spPr>
            <a:xfrm>
              <a:off x="2434856" y="4077072"/>
              <a:ext cx="850604" cy="1080119"/>
            </a:xfrm>
            <a:custGeom>
              <a:avLst/>
              <a:gdLst>
                <a:gd name="connsiteX0" fmla="*/ 116958 w 850604"/>
                <a:gd name="connsiteY0" fmla="*/ 797442 h 925032"/>
                <a:gd name="connsiteX1" fmla="*/ 116958 w 850604"/>
                <a:gd name="connsiteY1" fmla="*/ 191386 h 925032"/>
                <a:gd name="connsiteX2" fmla="*/ 0 w 850604"/>
                <a:gd name="connsiteY2" fmla="*/ 202018 h 925032"/>
                <a:gd name="connsiteX3" fmla="*/ 159488 w 850604"/>
                <a:gd name="connsiteY3" fmla="*/ 42530 h 925032"/>
                <a:gd name="connsiteX4" fmla="*/ 414670 w 850604"/>
                <a:gd name="connsiteY4" fmla="*/ 0 h 925032"/>
                <a:gd name="connsiteX5" fmla="*/ 637953 w 850604"/>
                <a:gd name="connsiteY5" fmla="*/ 21265 h 925032"/>
                <a:gd name="connsiteX6" fmla="*/ 850604 w 850604"/>
                <a:gd name="connsiteY6" fmla="*/ 180753 h 925032"/>
                <a:gd name="connsiteX7" fmla="*/ 712381 w 850604"/>
                <a:gd name="connsiteY7" fmla="*/ 202018 h 925032"/>
                <a:gd name="connsiteX8" fmla="*/ 712381 w 850604"/>
                <a:gd name="connsiteY8" fmla="*/ 808074 h 925032"/>
                <a:gd name="connsiteX9" fmla="*/ 606056 w 850604"/>
                <a:gd name="connsiteY9" fmla="*/ 914400 h 925032"/>
                <a:gd name="connsiteX10" fmla="*/ 414670 w 850604"/>
                <a:gd name="connsiteY10" fmla="*/ 925032 h 925032"/>
                <a:gd name="connsiteX11" fmla="*/ 255181 w 850604"/>
                <a:gd name="connsiteY11" fmla="*/ 925032 h 925032"/>
                <a:gd name="connsiteX12" fmla="*/ 116958 w 850604"/>
                <a:gd name="connsiteY12" fmla="*/ 797442 h 92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0604" h="925032">
                  <a:moveTo>
                    <a:pt x="116958" y="797442"/>
                  </a:moveTo>
                  <a:lnTo>
                    <a:pt x="116958" y="191386"/>
                  </a:lnTo>
                  <a:lnTo>
                    <a:pt x="0" y="202018"/>
                  </a:lnTo>
                  <a:lnTo>
                    <a:pt x="159488" y="42530"/>
                  </a:lnTo>
                  <a:lnTo>
                    <a:pt x="414670" y="0"/>
                  </a:lnTo>
                  <a:lnTo>
                    <a:pt x="637953" y="21265"/>
                  </a:lnTo>
                  <a:lnTo>
                    <a:pt x="850604" y="180753"/>
                  </a:lnTo>
                  <a:lnTo>
                    <a:pt x="712381" y="202018"/>
                  </a:lnTo>
                  <a:lnTo>
                    <a:pt x="712381" y="808074"/>
                  </a:lnTo>
                  <a:lnTo>
                    <a:pt x="606056" y="914400"/>
                  </a:lnTo>
                  <a:lnTo>
                    <a:pt x="414670" y="925032"/>
                  </a:lnTo>
                  <a:lnTo>
                    <a:pt x="255181" y="925032"/>
                  </a:lnTo>
                  <a:lnTo>
                    <a:pt x="116958" y="797442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" name="Afgeronde rechthoek 4"/>
            <p:cNvSpPr/>
            <p:nvPr/>
          </p:nvSpPr>
          <p:spPr>
            <a:xfrm>
              <a:off x="3203848" y="4437112"/>
              <a:ext cx="144016" cy="3600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" name="Afgeronde rechthoek 5"/>
            <p:cNvSpPr/>
            <p:nvPr/>
          </p:nvSpPr>
          <p:spPr>
            <a:xfrm>
              <a:off x="2339752" y="4437112"/>
              <a:ext cx="144016" cy="3600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9" name="Rechte verbindingslijn met pijl 8"/>
          <p:cNvCxnSpPr/>
          <p:nvPr/>
        </p:nvCxnSpPr>
        <p:spPr>
          <a:xfrm>
            <a:off x="2555776" y="3573016"/>
            <a:ext cx="4464496" cy="0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ep 13"/>
          <p:cNvGrpSpPr/>
          <p:nvPr/>
        </p:nvGrpSpPr>
        <p:grpSpPr>
          <a:xfrm rot="18298553">
            <a:off x="7128284" y="2960948"/>
            <a:ext cx="1008112" cy="1080119"/>
            <a:chOff x="2339752" y="4077072"/>
            <a:chExt cx="1008112" cy="108011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5" name="Vrije vorm 14"/>
            <p:cNvSpPr/>
            <p:nvPr/>
          </p:nvSpPr>
          <p:spPr>
            <a:xfrm>
              <a:off x="2434856" y="4077072"/>
              <a:ext cx="850604" cy="1080119"/>
            </a:xfrm>
            <a:custGeom>
              <a:avLst/>
              <a:gdLst>
                <a:gd name="connsiteX0" fmla="*/ 116958 w 850604"/>
                <a:gd name="connsiteY0" fmla="*/ 797442 h 925032"/>
                <a:gd name="connsiteX1" fmla="*/ 116958 w 850604"/>
                <a:gd name="connsiteY1" fmla="*/ 191386 h 925032"/>
                <a:gd name="connsiteX2" fmla="*/ 0 w 850604"/>
                <a:gd name="connsiteY2" fmla="*/ 202018 h 925032"/>
                <a:gd name="connsiteX3" fmla="*/ 159488 w 850604"/>
                <a:gd name="connsiteY3" fmla="*/ 42530 h 925032"/>
                <a:gd name="connsiteX4" fmla="*/ 414670 w 850604"/>
                <a:gd name="connsiteY4" fmla="*/ 0 h 925032"/>
                <a:gd name="connsiteX5" fmla="*/ 637953 w 850604"/>
                <a:gd name="connsiteY5" fmla="*/ 21265 h 925032"/>
                <a:gd name="connsiteX6" fmla="*/ 850604 w 850604"/>
                <a:gd name="connsiteY6" fmla="*/ 180753 h 925032"/>
                <a:gd name="connsiteX7" fmla="*/ 712381 w 850604"/>
                <a:gd name="connsiteY7" fmla="*/ 202018 h 925032"/>
                <a:gd name="connsiteX8" fmla="*/ 712381 w 850604"/>
                <a:gd name="connsiteY8" fmla="*/ 808074 h 925032"/>
                <a:gd name="connsiteX9" fmla="*/ 606056 w 850604"/>
                <a:gd name="connsiteY9" fmla="*/ 914400 h 925032"/>
                <a:gd name="connsiteX10" fmla="*/ 414670 w 850604"/>
                <a:gd name="connsiteY10" fmla="*/ 925032 h 925032"/>
                <a:gd name="connsiteX11" fmla="*/ 255181 w 850604"/>
                <a:gd name="connsiteY11" fmla="*/ 925032 h 925032"/>
                <a:gd name="connsiteX12" fmla="*/ 116958 w 850604"/>
                <a:gd name="connsiteY12" fmla="*/ 797442 h 92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0604" h="925032">
                  <a:moveTo>
                    <a:pt x="116958" y="797442"/>
                  </a:moveTo>
                  <a:lnTo>
                    <a:pt x="116958" y="191386"/>
                  </a:lnTo>
                  <a:lnTo>
                    <a:pt x="0" y="202018"/>
                  </a:lnTo>
                  <a:lnTo>
                    <a:pt x="159488" y="42530"/>
                  </a:lnTo>
                  <a:lnTo>
                    <a:pt x="414670" y="0"/>
                  </a:lnTo>
                  <a:lnTo>
                    <a:pt x="637953" y="21265"/>
                  </a:lnTo>
                  <a:lnTo>
                    <a:pt x="850604" y="180753"/>
                  </a:lnTo>
                  <a:lnTo>
                    <a:pt x="712381" y="202018"/>
                  </a:lnTo>
                  <a:lnTo>
                    <a:pt x="712381" y="808074"/>
                  </a:lnTo>
                  <a:lnTo>
                    <a:pt x="606056" y="914400"/>
                  </a:lnTo>
                  <a:lnTo>
                    <a:pt x="414670" y="925032"/>
                  </a:lnTo>
                  <a:lnTo>
                    <a:pt x="255181" y="925032"/>
                  </a:lnTo>
                  <a:lnTo>
                    <a:pt x="116958" y="797442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Afgeronde rechthoek 15"/>
            <p:cNvSpPr/>
            <p:nvPr/>
          </p:nvSpPr>
          <p:spPr>
            <a:xfrm>
              <a:off x="3203848" y="4437112"/>
              <a:ext cx="144016" cy="3600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Afgeronde rechthoek 16"/>
            <p:cNvSpPr/>
            <p:nvPr/>
          </p:nvSpPr>
          <p:spPr>
            <a:xfrm>
              <a:off x="2339752" y="4437112"/>
              <a:ext cx="144016" cy="3600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8" name="Gekromde PIJL-OMHOOG 17"/>
          <p:cNvSpPr/>
          <p:nvPr/>
        </p:nvSpPr>
        <p:spPr>
          <a:xfrm rot="21143786">
            <a:off x="7324511" y="3614626"/>
            <a:ext cx="648072" cy="288032"/>
          </a:xfrm>
          <a:prstGeom prst="curved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9" name="Gekromde PIJL-OMHOOG 18"/>
          <p:cNvSpPr/>
          <p:nvPr/>
        </p:nvSpPr>
        <p:spPr>
          <a:xfrm rot="21190660" flipH="1" flipV="1">
            <a:off x="7251109" y="3034425"/>
            <a:ext cx="648072" cy="288032"/>
          </a:xfrm>
          <a:prstGeom prst="curved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grpSp>
        <p:nvGrpSpPr>
          <p:cNvPr id="20" name="Groep 19"/>
          <p:cNvGrpSpPr/>
          <p:nvPr/>
        </p:nvGrpSpPr>
        <p:grpSpPr>
          <a:xfrm rot="16200000">
            <a:off x="5616116" y="3032956"/>
            <a:ext cx="1008112" cy="1080119"/>
            <a:chOff x="2339752" y="4077072"/>
            <a:chExt cx="1008112" cy="108011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1" name="Vrije vorm 20"/>
            <p:cNvSpPr/>
            <p:nvPr/>
          </p:nvSpPr>
          <p:spPr>
            <a:xfrm>
              <a:off x="2434856" y="4077072"/>
              <a:ext cx="850604" cy="1080119"/>
            </a:xfrm>
            <a:custGeom>
              <a:avLst/>
              <a:gdLst>
                <a:gd name="connsiteX0" fmla="*/ 116958 w 850604"/>
                <a:gd name="connsiteY0" fmla="*/ 797442 h 925032"/>
                <a:gd name="connsiteX1" fmla="*/ 116958 w 850604"/>
                <a:gd name="connsiteY1" fmla="*/ 191386 h 925032"/>
                <a:gd name="connsiteX2" fmla="*/ 0 w 850604"/>
                <a:gd name="connsiteY2" fmla="*/ 202018 h 925032"/>
                <a:gd name="connsiteX3" fmla="*/ 159488 w 850604"/>
                <a:gd name="connsiteY3" fmla="*/ 42530 h 925032"/>
                <a:gd name="connsiteX4" fmla="*/ 414670 w 850604"/>
                <a:gd name="connsiteY4" fmla="*/ 0 h 925032"/>
                <a:gd name="connsiteX5" fmla="*/ 637953 w 850604"/>
                <a:gd name="connsiteY5" fmla="*/ 21265 h 925032"/>
                <a:gd name="connsiteX6" fmla="*/ 850604 w 850604"/>
                <a:gd name="connsiteY6" fmla="*/ 180753 h 925032"/>
                <a:gd name="connsiteX7" fmla="*/ 712381 w 850604"/>
                <a:gd name="connsiteY7" fmla="*/ 202018 h 925032"/>
                <a:gd name="connsiteX8" fmla="*/ 712381 w 850604"/>
                <a:gd name="connsiteY8" fmla="*/ 808074 h 925032"/>
                <a:gd name="connsiteX9" fmla="*/ 606056 w 850604"/>
                <a:gd name="connsiteY9" fmla="*/ 914400 h 925032"/>
                <a:gd name="connsiteX10" fmla="*/ 414670 w 850604"/>
                <a:gd name="connsiteY10" fmla="*/ 925032 h 925032"/>
                <a:gd name="connsiteX11" fmla="*/ 255181 w 850604"/>
                <a:gd name="connsiteY11" fmla="*/ 925032 h 925032"/>
                <a:gd name="connsiteX12" fmla="*/ 116958 w 850604"/>
                <a:gd name="connsiteY12" fmla="*/ 797442 h 92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0604" h="925032">
                  <a:moveTo>
                    <a:pt x="116958" y="797442"/>
                  </a:moveTo>
                  <a:lnTo>
                    <a:pt x="116958" y="191386"/>
                  </a:lnTo>
                  <a:lnTo>
                    <a:pt x="0" y="202018"/>
                  </a:lnTo>
                  <a:lnTo>
                    <a:pt x="159488" y="42530"/>
                  </a:lnTo>
                  <a:lnTo>
                    <a:pt x="414670" y="0"/>
                  </a:lnTo>
                  <a:lnTo>
                    <a:pt x="637953" y="21265"/>
                  </a:lnTo>
                  <a:lnTo>
                    <a:pt x="850604" y="180753"/>
                  </a:lnTo>
                  <a:lnTo>
                    <a:pt x="712381" y="202018"/>
                  </a:lnTo>
                  <a:lnTo>
                    <a:pt x="712381" y="808074"/>
                  </a:lnTo>
                  <a:lnTo>
                    <a:pt x="606056" y="914400"/>
                  </a:lnTo>
                  <a:lnTo>
                    <a:pt x="414670" y="925032"/>
                  </a:lnTo>
                  <a:lnTo>
                    <a:pt x="255181" y="925032"/>
                  </a:lnTo>
                  <a:lnTo>
                    <a:pt x="116958" y="797442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2" name="Afgeronde rechthoek 21"/>
            <p:cNvSpPr/>
            <p:nvPr/>
          </p:nvSpPr>
          <p:spPr>
            <a:xfrm>
              <a:off x="3203848" y="4437112"/>
              <a:ext cx="144016" cy="3600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3" name="Afgeronde rechthoek 22"/>
            <p:cNvSpPr/>
            <p:nvPr/>
          </p:nvSpPr>
          <p:spPr>
            <a:xfrm>
              <a:off x="2339752" y="4437112"/>
              <a:ext cx="144016" cy="3600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08389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Challenge</a:t>
            </a:r>
            <a:endParaRPr lang="nl-NL" dirty="0"/>
          </a:p>
        </p:txBody>
      </p:sp>
      <p:sp>
        <p:nvSpPr>
          <p:cNvPr id="3" name="Rechthoek 2"/>
          <p:cNvSpPr/>
          <p:nvPr/>
        </p:nvSpPr>
        <p:spPr>
          <a:xfrm>
            <a:off x="1691680" y="1268760"/>
            <a:ext cx="5760640" cy="5040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al 7"/>
          <p:cNvSpPr/>
          <p:nvPr/>
        </p:nvSpPr>
        <p:spPr>
          <a:xfrm>
            <a:off x="5191900" y="1798717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/>
          <p:cNvSpPr/>
          <p:nvPr/>
        </p:nvSpPr>
        <p:spPr>
          <a:xfrm>
            <a:off x="3131840" y="27809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/>
          <p:cNvSpPr/>
          <p:nvPr/>
        </p:nvSpPr>
        <p:spPr>
          <a:xfrm>
            <a:off x="6228184" y="400506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6" name="Groep 15"/>
          <p:cNvGrpSpPr/>
          <p:nvPr/>
        </p:nvGrpSpPr>
        <p:grpSpPr>
          <a:xfrm rot="1770815">
            <a:off x="3692523" y="3535226"/>
            <a:ext cx="1008112" cy="1080119"/>
            <a:chOff x="2339752" y="4077072"/>
            <a:chExt cx="1008112" cy="1080119"/>
          </a:xfrm>
        </p:grpSpPr>
        <p:sp>
          <p:nvSpPr>
            <p:cNvPr id="12" name="Vrije vorm 11"/>
            <p:cNvSpPr/>
            <p:nvPr/>
          </p:nvSpPr>
          <p:spPr>
            <a:xfrm>
              <a:off x="2434856" y="4077072"/>
              <a:ext cx="850604" cy="1080119"/>
            </a:xfrm>
            <a:custGeom>
              <a:avLst/>
              <a:gdLst>
                <a:gd name="connsiteX0" fmla="*/ 116958 w 850604"/>
                <a:gd name="connsiteY0" fmla="*/ 797442 h 925032"/>
                <a:gd name="connsiteX1" fmla="*/ 116958 w 850604"/>
                <a:gd name="connsiteY1" fmla="*/ 191386 h 925032"/>
                <a:gd name="connsiteX2" fmla="*/ 0 w 850604"/>
                <a:gd name="connsiteY2" fmla="*/ 202018 h 925032"/>
                <a:gd name="connsiteX3" fmla="*/ 159488 w 850604"/>
                <a:gd name="connsiteY3" fmla="*/ 42530 h 925032"/>
                <a:gd name="connsiteX4" fmla="*/ 414670 w 850604"/>
                <a:gd name="connsiteY4" fmla="*/ 0 h 925032"/>
                <a:gd name="connsiteX5" fmla="*/ 637953 w 850604"/>
                <a:gd name="connsiteY5" fmla="*/ 21265 h 925032"/>
                <a:gd name="connsiteX6" fmla="*/ 850604 w 850604"/>
                <a:gd name="connsiteY6" fmla="*/ 180753 h 925032"/>
                <a:gd name="connsiteX7" fmla="*/ 712381 w 850604"/>
                <a:gd name="connsiteY7" fmla="*/ 202018 h 925032"/>
                <a:gd name="connsiteX8" fmla="*/ 712381 w 850604"/>
                <a:gd name="connsiteY8" fmla="*/ 808074 h 925032"/>
                <a:gd name="connsiteX9" fmla="*/ 606056 w 850604"/>
                <a:gd name="connsiteY9" fmla="*/ 914400 h 925032"/>
                <a:gd name="connsiteX10" fmla="*/ 414670 w 850604"/>
                <a:gd name="connsiteY10" fmla="*/ 925032 h 925032"/>
                <a:gd name="connsiteX11" fmla="*/ 255181 w 850604"/>
                <a:gd name="connsiteY11" fmla="*/ 925032 h 925032"/>
                <a:gd name="connsiteX12" fmla="*/ 116958 w 850604"/>
                <a:gd name="connsiteY12" fmla="*/ 797442 h 92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0604" h="925032">
                  <a:moveTo>
                    <a:pt x="116958" y="797442"/>
                  </a:moveTo>
                  <a:lnTo>
                    <a:pt x="116958" y="191386"/>
                  </a:lnTo>
                  <a:lnTo>
                    <a:pt x="0" y="202018"/>
                  </a:lnTo>
                  <a:lnTo>
                    <a:pt x="159488" y="42530"/>
                  </a:lnTo>
                  <a:lnTo>
                    <a:pt x="414670" y="0"/>
                  </a:lnTo>
                  <a:lnTo>
                    <a:pt x="637953" y="21265"/>
                  </a:lnTo>
                  <a:lnTo>
                    <a:pt x="850604" y="180753"/>
                  </a:lnTo>
                  <a:lnTo>
                    <a:pt x="712381" y="202018"/>
                  </a:lnTo>
                  <a:lnTo>
                    <a:pt x="712381" y="808074"/>
                  </a:lnTo>
                  <a:lnTo>
                    <a:pt x="606056" y="914400"/>
                  </a:lnTo>
                  <a:lnTo>
                    <a:pt x="414670" y="925032"/>
                  </a:lnTo>
                  <a:lnTo>
                    <a:pt x="255181" y="925032"/>
                  </a:lnTo>
                  <a:lnTo>
                    <a:pt x="116958" y="797442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Afgeronde rechthoek 12"/>
            <p:cNvSpPr/>
            <p:nvPr/>
          </p:nvSpPr>
          <p:spPr>
            <a:xfrm>
              <a:off x="3203848" y="4437112"/>
              <a:ext cx="144016" cy="3600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Afgeronde rechthoek 14"/>
            <p:cNvSpPr/>
            <p:nvPr/>
          </p:nvSpPr>
          <p:spPr>
            <a:xfrm>
              <a:off x="2339752" y="4437112"/>
              <a:ext cx="144016" cy="3600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4" name="Ovaal 13"/>
          <p:cNvSpPr/>
          <p:nvPr/>
        </p:nvSpPr>
        <p:spPr>
          <a:xfrm>
            <a:off x="5573644" y="53732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206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0.0816 -0.2425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0" y="-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600000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6 -0.24259 L 0.18282 -0.0731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72816"/>
            <a:ext cx="8229600" cy="2448272"/>
          </a:xfrm>
        </p:spPr>
        <p:txBody>
          <a:bodyPr>
            <a:normAutofit fontScale="90000"/>
          </a:bodyPr>
          <a:lstStyle/>
          <a:p>
            <a:r>
              <a:rPr lang="nl-NL" dirty="0"/>
              <a:t/>
            </a:r>
            <a:br>
              <a:rPr lang="nl-NL" dirty="0"/>
            </a:br>
            <a:r>
              <a:rPr lang="nl-NL" dirty="0"/>
              <a:t>Have Fun</a:t>
            </a:r>
            <a:r>
              <a:rPr lang="nl-NL" dirty="0" smtClean="0"/>
              <a:t>!</a:t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don’t</a:t>
            </a:r>
            <a:r>
              <a:rPr lang="nl-NL" dirty="0" smtClean="0"/>
              <a:t> rush)</a:t>
            </a:r>
            <a:br>
              <a:rPr lang="nl-NL" dirty="0" smtClean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435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Robot Kit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50" y="1409998"/>
            <a:ext cx="6124901" cy="48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2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Homebuilt</a:t>
            </a:r>
            <a:endParaRPr lang="nl-NL" dirty="0"/>
          </a:p>
        </p:txBody>
      </p:sp>
      <p:pic>
        <p:nvPicPr>
          <p:cNvPr id="4" name="Picture 2" descr="Afbeeldingsresultaat voor line following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6539">
            <a:off x="1145420" y="1752304"/>
            <a:ext cx="3648405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4662">
            <a:off x="4381334" y="3186871"/>
            <a:ext cx="3666179" cy="2731038"/>
          </a:xfrm>
          <a:prstGeom prst="rect">
            <a:avLst/>
          </a:prstGeom>
        </p:spPr>
      </p:pic>
      <p:pic>
        <p:nvPicPr>
          <p:cNvPr id="3" name="Picture 2" descr="Afbeeldingsresultaat voor eur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4254">
            <a:off x="3850182" y="1319317"/>
            <a:ext cx="1946886" cy="21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09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Something</a:t>
            </a:r>
            <a:r>
              <a:rPr lang="nl-NL" dirty="0" smtClean="0"/>
              <a:t> more</a:t>
            </a:r>
            <a:endParaRPr lang="nl-NL" dirty="0"/>
          </a:p>
        </p:txBody>
      </p:sp>
      <p:pic>
        <p:nvPicPr>
          <p:cNvPr id="1028" name="Picture 4" descr="Afbeeldingsresultaat voor ey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4788533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fbeeldingsresultaat voor rou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667454"/>
            <a:ext cx="4190910" cy="35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34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50079">
            <a:off x="3232005" y="1604375"/>
            <a:ext cx="3098805" cy="43862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Instructions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9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Soldering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17638"/>
            <a:ext cx="5904656" cy="44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2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Arduino</a:t>
            </a:r>
            <a:r>
              <a:rPr lang="nl-NL" dirty="0" smtClean="0"/>
              <a:t> board</a:t>
            </a:r>
            <a:endParaRPr lang="nl-NL" dirty="0"/>
          </a:p>
        </p:txBody>
      </p:sp>
      <p:pic>
        <p:nvPicPr>
          <p:cNvPr id="2050" name="Picture 2" descr="Afbeeldingsresultaat voor geekcreit u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195" y="1417638"/>
            <a:ext cx="4243610" cy="424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3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Afbeeldingsresultaat voor sensor shiel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" name="AutoShape 4" descr="Afbeeldingsresultaat voor sensor shiel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30" name="Picture 6" descr="Afbeeldingsresultaat voor sensor shiel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44824"/>
            <a:ext cx="3456384" cy="347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Sensor </a:t>
            </a:r>
            <a:r>
              <a:rPr lang="nl-NL" dirty="0" err="1" smtClean="0"/>
              <a:t>shield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6259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272</TotalTime>
  <Words>808</Words>
  <Application>Microsoft Office PowerPoint</Application>
  <PresentationFormat>Diavoorstelling (4:3)</PresentationFormat>
  <Paragraphs>203</Paragraphs>
  <Slides>24</Slides>
  <Notes>24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24</vt:i4>
      </vt:variant>
    </vt:vector>
  </HeadingPairs>
  <TitlesOfParts>
    <vt:vector size="27" baseType="lpstr">
      <vt:lpstr>Arial</vt:lpstr>
      <vt:lpstr>Calibri</vt:lpstr>
      <vt:lpstr>Kantoorthema</vt:lpstr>
      <vt:lpstr>AUTONOMOUS ROBOT CHALLENGE</vt:lpstr>
      <vt:lpstr>Not by IKEA</vt:lpstr>
      <vt:lpstr>Robot Kit</vt:lpstr>
      <vt:lpstr>Why Homebuilt</vt:lpstr>
      <vt:lpstr>Something more</vt:lpstr>
      <vt:lpstr>Instructions</vt:lpstr>
      <vt:lpstr>Soldering</vt:lpstr>
      <vt:lpstr>Arduino board</vt:lpstr>
      <vt:lpstr>PowerPoint-presentatie</vt:lpstr>
      <vt:lpstr>Motor Board</vt:lpstr>
      <vt:lpstr>Speed Sensors</vt:lpstr>
      <vt:lpstr>Distance Sensor/Servo</vt:lpstr>
      <vt:lpstr>Battery  case and Switch</vt:lpstr>
      <vt:lpstr>Testing</vt:lpstr>
      <vt:lpstr>Arduino IDE</vt:lpstr>
      <vt:lpstr>Robot Hello World</vt:lpstr>
      <vt:lpstr>Measuring distance</vt:lpstr>
      <vt:lpstr>Motor control</vt:lpstr>
      <vt:lpstr>PowerPoint-presentatie</vt:lpstr>
      <vt:lpstr>Drive</vt:lpstr>
      <vt:lpstr>Interrupt callback</vt:lpstr>
      <vt:lpstr>Behaviour</vt:lpstr>
      <vt:lpstr>Challenge</vt:lpstr>
      <vt:lpstr> Have Fun! (don’t rush) </vt:lpstr>
    </vt:vector>
  </TitlesOfParts>
  <Company>Wolters Kluwer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Danielse, Jaap</dc:creator>
  <cp:lastModifiedBy>Jaap Daniëlse</cp:lastModifiedBy>
  <cp:revision>35</cp:revision>
  <dcterms:created xsi:type="dcterms:W3CDTF">2016-09-19T11:37:21Z</dcterms:created>
  <dcterms:modified xsi:type="dcterms:W3CDTF">2017-10-21T15:12:37Z</dcterms:modified>
</cp:coreProperties>
</file>